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710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710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EE710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83994" y="451815"/>
            <a:ext cx="703008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EE710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740" y="1759661"/>
            <a:ext cx="8053070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48995" y="1107947"/>
            <a:ext cx="8795004" cy="1546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683" y="1284173"/>
            <a:ext cx="829437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9855" algn="l"/>
              </a:tabLst>
            </a:pPr>
            <a:r>
              <a:rPr dirty="0" sz="5400" spc="-5">
                <a:solidFill>
                  <a:srgbClr val="FFFFFF"/>
                </a:solidFill>
                <a:latin typeface="Arial Black"/>
                <a:cs typeface="Arial Black"/>
              </a:rPr>
              <a:t>SPO</a:t>
            </a:r>
            <a:r>
              <a:rPr dirty="0" sz="5400" spc="-45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dirty="0" sz="5400" spc="-5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dirty="0" sz="5400" spc="-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5400">
                <a:solidFill>
                  <a:srgbClr val="FFFFFF"/>
                </a:solidFill>
                <a:latin typeface="Arial Black"/>
                <a:cs typeface="Arial Black"/>
              </a:rPr>
              <a:t>HEA</a:t>
            </a:r>
            <a:r>
              <a:rPr dirty="0" sz="5400" spc="-26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5400" spc="-5">
                <a:solidFill>
                  <a:srgbClr val="FFFFFF"/>
                </a:solidFill>
                <a:latin typeface="Arial Black"/>
                <a:cs typeface="Arial Black"/>
              </a:rPr>
              <a:t>TH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161669"/>
            <a:ext cx="522351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5">
                <a:solidFill>
                  <a:srgbClr val="D58A1C"/>
                </a:solidFill>
              </a:rPr>
              <a:t>CLASSIFICATION </a:t>
            </a:r>
            <a:r>
              <a:rPr dirty="0" sz="3200" spc="-5">
                <a:solidFill>
                  <a:srgbClr val="D58A1C"/>
                </a:solidFill>
              </a:rPr>
              <a:t>OF </a:t>
            </a:r>
            <a:r>
              <a:rPr dirty="0" sz="3200" spc="-10">
                <a:solidFill>
                  <a:srgbClr val="D58A1C"/>
                </a:solidFill>
              </a:rPr>
              <a:t>SPORTS</a:t>
            </a:r>
            <a:r>
              <a:rPr dirty="0" sz="3200" spc="55">
                <a:solidFill>
                  <a:srgbClr val="D58A1C"/>
                </a:solidFill>
              </a:rPr>
              <a:t> </a:t>
            </a:r>
            <a:r>
              <a:rPr dirty="0" sz="3200" spc="-5">
                <a:solidFill>
                  <a:srgbClr val="D58A1C"/>
                </a:solidFill>
              </a:rPr>
              <a:t>(...)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7432" y="1712976"/>
            <a:ext cx="3868420" cy="1118870"/>
            <a:chOff x="27432" y="1712976"/>
            <a:chExt cx="3868420" cy="1118870"/>
          </a:xfrm>
        </p:grpSpPr>
        <p:sp>
          <p:nvSpPr>
            <p:cNvPr id="4" name="object 4"/>
            <p:cNvSpPr/>
            <p:nvPr/>
          </p:nvSpPr>
          <p:spPr>
            <a:xfrm>
              <a:off x="27432" y="1740408"/>
              <a:ext cx="797052" cy="10439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3295" y="1712976"/>
              <a:ext cx="3432048" cy="1118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07340" y="1830450"/>
            <a:ext cx="7650480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Font typeface="Arial"/>
              <a:buChar char="•"/>
              <a:tabLst>
                <a:tab pos="469265" algn="l"/>
                <a:tab pos="469900" algn="l"/>
                <a:tab pos="3608070" algn="l"/>
              </a:tabLst>
            </a:pPr>
            <a:r>
              <a:rPr dirty="0"/>
              <a:t>	</a:t>
            </a:r>
            <a:r>
              <a:rPr dirty="0" sz="4000" spc="-20" b="1">
                <a:solidFill>
                  <a:srgbClr val="FF9E1D"/>
                </a:solidFill>
                <a:latin typeface="Carlito"/>
                <a:cs typeface="Carlito"/>
              </a:rPr>
              <a:t>Mental</a:t>
            </a:r>
            <a:r>
              <a:rPr dirty="0" sz="4000" spc="65" b="1">
                <a:solidFill>
                  <a:srgbClr val="FF9E1D"/>
                </a:solidFill>
                <a:latin typeface="Carlito"/>
                <a:cs typeface="Carlito"/>
              </a:rPr>
              <a:t> </a:t>
            </a:r>
            <a:r>
              <a:rPr dirty="0" sz="4000" spc="-10" b="1">
                <a:solidFill>
                  <a:srgbClr val="FF9E1D"/>
                </a:solidFill>
                <a:latin typeface="Carlito"/>
                <a:cs typeface="Carlito"/>
              </a:rPr>
              <a:t>Sport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:	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A mind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sport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is a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game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skill 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mental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component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more significant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than the</a:t>
            </a:r>
            <a:r>
              <a:rPr dirty="0" sz="40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physical.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05200" y="3886200"/>
            <a:ext cx="533400" cy="400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1524063"/>
            <a:ext cx="8109584" cy="4935220"/>
            <a:chOff x="304799" y="1524063"/>
            <a:chExt cx="8109584" cy="4935220"/>
          </a:xfrm>
        </p:grpSpPr>
        <p:sp>
          <p:nvSpPr>
            <p:cNvPr id="3" name="object 3"/>
            <p:cNvSpPr/>
            <p:nvPr/>
          </p:nvSpPr>
          <p:spPr>
            <a:xfrm>
              <a:off x="304799" y="1524063"/>
              <a:ext cx="4555185" cy="3307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72439" y="1943100"/>
              <a:ext cx="1502663" cy="1025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59598" y="2211831"/>
              <a:ext cx="890417" cy="3668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33088" y="3493007"/>
              <a:ext cx="4280916" cy="2965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58940" y="3680460"/>
              <a:ext cx="1588007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937629" y="3747896"/>
            <a:ext cx="12077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9E1D"/>
                </a:solidFill>
                <a:latin typeface="Carlito"/>
                <a:cs typeface="Carlito"/>
              </a:rPr>
              <a:t>A</a:t>
            </a:r>
            <a:r>
              <a:rPr dirty="0" sz="2400" spc="-10" b="1">
                <a:solidFill>
                  <a:srgbClr val="FF9E1D"/>
                </a:solidFill>
                <a:latin typeface="Carlito"/>
                <a:cs typeface="Carlito"/>
              </a:rPr>
              <a:t>R</a:t>
            </a:r>
            <a:r>
              <a:rPr dirty="0" sz="2400" spc="-5" b="1">
                <a:solidFill>
                  <a:srgbClr val="FF9E1D"/>
                </a:solidFill>
                <a:latin typeface="Carlito"/>
                <a:cs typeface="Carlito"/>
              </a:rPr>
              <a:t>CHE</a:t>
            </a:r>
            <a:r>
              <a:rPr dirty="0" sz="2400" spc="-40" b="1">
                <a:solidFill>
                  <a:srgbClr val="FF9E1D"/>
                </a:solidFill>
                <a:latin typeface="Carlito"/>
                <a:cs typeface="Carlito"/>
              </a:rPr>
              <a:t>R</a:t>
            </a:r>
            <a:r>
              <a:rPr dirty="0" sz="2400" b="1">
                <a:solidFill>
                  <a:srgbClr val="FF9E1D"/>
                </a:solidFill>
                <a:latin typeface="Carlito"/>
                <a:cs typeface="Carlito"/>
              </a:rPr>
              <a:t>Y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04800" y="1027175"/>
            <a:ext cx="8561070" cy="5595620"/>
            <a:chOff x="304800" y="1027175"/>
            <a:chExt cx="8561070" cy="5595620"/>
          </a:xfrm>
        </p:grpSpPr>
        <p:sp>
          <p:nvSpPr>
            <p:cNvPr id="4" name="object 4"/>
            <p:cNvSpPr/>
            <p:nvPr/>
          </p:nvSpPr>
          <p:spPr>
            <a:xfrm>
              <a:off x="4017517" y="3024009"/>
              <a:ext cx="4847970" cy="35982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4800" y="1981199"/>
              <a:ext cx="4219105" cy="30421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38400" y="1027175"/>
              <a:ext cx="2057400" cy="11887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87776" y="1350390"/>
              <a:ext cx="1292987" cy="372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72681" y="2462529"/>
            <a:ext cx="16325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c</a:t>
            </a:r>
            <a:r>
              <a:rPr dirty="0" sz="3600" spc="5"/>
              <a:t>h</a:t>
            </a:r>
            <a:r>
              <a:rPr dirty="0" sz="3600"/>
              <a:t>ec</a:t>
            </a:r>
            <a:r>
              <a:rPr dirty="0" sz="3600" spc="-125"/>
              <a:t>k</a:t>
            </a:r>
            <a:r>
              <a:rPr dirty="0" sz="3600"/>
              <a:t>e</a:t>
            </a:r>
            <a:r>
              <a:rPr dirty="0" sz="3600" spc="-60"/>
              <a:t>r</a:t>
            </a:r>
            <a:r>
              <a:rPr dirty="0" sz="3600"/>
              <a:t>s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3994" y="1094612"/>
            <a:ext cx="61842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BENEFITS OF </a:t>
            </a:r>
            <a:r>
              <a:rPr dirty="0" sz="4000" spc="-55"/>
              <a:t>MENTAL</a:t>
            </a:r>
            <a:r>
              <a:rPr dirty="0" sz="4000" spc="-40"/>
              <a:t> </a:t>
            </a:r>
            <a:r>
              <a:rPr dirty="0" sz="4000" spc="-20"/>
              <a:t>SPORTS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212594" y="1799970"/>
            <a:ext cx="4777105" cy="265938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Improves</a:t>
            </a:r>
            <a:r>
              <a:rPr dirty="0" sz="3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mood</a:t>
            </a:r>
            <a:endParaRPr sz="3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Improves</a:t>
            </a:r>
            <a:r>
              <a:rPr dirty="0" sz="36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concentration</a:t>
            </a:r>
            <a:endParaRPr sz="3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Sharpens</a:t>
            </a:r>
            <a:r>
              <a:rPr dirty="0" sz="36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focus</a:t>
            </a:r>
            <a:endParaRPr sz="3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Reduce</a:t>
            </a:r>
            <a:r>
              <a:rPr dirty="0" sz="3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stress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059561"/>
            <a:ext cx="7042784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0"/>
              <a:t>CLASSIFICATION </a:t>
            </a:r>
            <a:r>
              <a:rPr dirty="0" spc="-5"/>
              <a:t>OF</a:t>
            </a:r>
            <a:r>
              <a:rPr dirty="0" spc="30"/>
              <a:t> </a:t>
            </a:r>
            <a:r>
              <a:rPr dirty="0" spc="-10"/>
              <a:t>SPORTS(...)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7710" y="1906651"/>
            <a:ext cx="607314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081655" algn="l"/>
                <a:tab pos="3540760" algn="l"/>
              </a:tabLst>
            </a:pPr>
            <a:r>
              <a:rPr dirty="0" sz="3600">
                <a:solidFill>
                  <a:srgbClr val="EE710A"/>
                </a:solidFill>
                <a:latin typeface="Carlito"/>
                <a:cs typeface="Carlito"/>
              </a:rPr>
              <a:t>SOCIAL</a:t>
            </a:r>
            <a:r>
              <a:rPr dirty="0" sz="3600" spc="15">
                <a:solidFill>
                  <a:srgbClr val="EE710A"/>
                </a:solidFill>
                <a:latin typeface="Carlito"/>
                <a:cs typeface="Carlito"/>
              </a:rPr>
              <a:t> </a:t>
            </a:r>
            <a:r>
              <a:rPr dirty="0" sz="3600" spc="-10">
                <a:solidFill>
                  <a:srgbClr val="EE710A"/>
                </a:solidFill>
                <a:latin typeface="Carlito"/>
                <a:cs typeface="Carlito"/>
              </a:rPr>
              <a:t>SPORTS:	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These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360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games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as in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team  games/sports	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in which </a:t>
            </a:r>
            <a:r>
              <a:rPr dirty="0" sz="3600" spc="-25">
                <a:solidFill>
                  <a:srgbClr val="FFFFFF"/>
                </a:solidFill>
                <a:latin typeface="Carlito"/>
                <a:cs typeface="Carlito"/>
              </a:rPr>
              <a:t>we 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meet more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number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people  and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increase our social 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network.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2308" y="1333372"/>
            <a:ext cx="8411210" cy="5162550"/>
            <a:chOff x="332308" y="1333372"/>
            <a:chExt cx="8411210" cy="5162550"/>
          </a:xfrm>
        </p:grpSpPr>
        <p:sp>
          <p:nvSpPr>
            <p:cNvPr id="3" name="object 3"/>
            <p:cNvSpPr/>
            <p:nvPr/>
          </p:nvSpPr>
          <p:spPr>
            <a:xfrm>
              <a:off x="398157" y="1333372"/>
              <a:ext cx="1318374" cy="490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32308" y="1497837"/>
              <a:ext cx="4801235" cy="36051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19600" y="3352774"/>
              <a:ext cx="4323753" cy="31429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012180" y="2927603"/>
              <a:ext cx="1793748" cy="941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267450" y="3148965"/>
              <a:ext cx="1267968" cy="3954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059561"/>
            <a:ext cx="530860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Benefits of </a:t>
            </a:r>
            <a:r>
              <a:rPr dirty="0" spc="-15"/>
              <a:t>team</a:t>
            </a:r>
            <a:r>
              <a:rPr dirty="0" spc="-75"/>
              <a:t> </a:t>
            </a:r>
            <a:r>
              <a:rPr dirty="0"/>
              <a:t>sports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7710" y="1869389"/>
            <a:ext cx="8252459" cy="454977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355600" marR="417830" indent="-342900">
              <a:lnSpc>
                <a:spcPts val="3030"/>
              </a:lnSpc>
              <a:spcBef>
                <a:spcPts val="475"/>
              </a:spcBef>
              <a:buClr>
                <a:srgbClr val="FFFFFF"/>
              </a:buClr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dirty="0"/>
              <a:t>	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meet new people and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expand your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social</a:t>
            </a:r>
            <a:r>
              <a:rPr dirty="0" sz="2800" spc="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network.</a:t>
            </a:r>
            <a:endParaRPr sz="2800">
              <a:latin typeface="Carlito"/>
              <a:cs typeface="Carlito"/>
            </a:endParaRPr>
          </a:p>
          <a:p>
            <a:pPr marL="355600" marR="5080" indent="-342900">
              <a:lnSpc>
                <a:spcPct val="9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65">
                <a:solidFill>
                  <a:srgbClr val="FFFFFF"/>
                </a:solidFill>
                <a:latin typeface="Carlito"/>
                <a:cs typeface="Carlito"/>
              </a:rPr>
              <a:t>Team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provide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sense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camaraderie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teammates,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work together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achieve 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victory.</a:t>
            </a:r>
            <a:endParaRPr sz="2800">
              <a:latin typeface="Carlito"/>
              <a:cs typeface="Carlito"/>
            </a:endParaRPr>
          </a:p>
          <a:p>
            <a:pPr marL="355600" marR="374015" indent="-342900">
              <a:lnSpc>
                <a:spcPts val="3020"/>
              </a:lnSpc>
              <a:spcBef>
                <a:spcPts val="720"/>
              </a:spcBef>
              <a:buClr>
                <a:srgbClr val="FFFFFF"/>
              </a:buClr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dirty="0"/>
              <a:t>	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Playing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team sport can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be especially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beneficial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children.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can help teach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set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aside their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personal desires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order to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help the</a:t>
            </a:r>
            <a:r>
              <a:rPr dirty="0" sz="2800" spc="1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team.</a:t>
            </a:r>
            <a:endParaRPr sz="2800">
              <a:latin typeface="Carlito"/>
              <a:cs typeface="Carlito"/>
            </a:endParaRPr>
          </a:p>
          <a:p>
            <a:pPr marL="355600" marR="262255" indent="-342900">
              <a:lnSpc>
                <a:spcPts val="3020"/>
              </a:lnSpc>
              <a:spcBef>
                <a:spcPts val="6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They can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also learn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hard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perseverance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can help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achieve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goals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dreams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-- a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valuable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lesson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that they can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carry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throughout</a:t>
            </a:r>
            <a:r>
              <a:rPr dirty="0" sz="2800" spc="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life.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094612"/>
            <a:ext cx="52616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"/>
              <a:t>Negative </a:t>
            </a:r>
            <a:r>
              <a:rPr dirty="0" sz="4000" spc="-30"/>
              <a:t>effects </a:t>
            </a:r>
            <a:r>
              <a:rPr dirty="0" sz="4000" spc="-5"/>
              <a:t>of</a:t>
            </a:r>
            <a:r>
              <a:rPr dirty="0" sz="4000" spc="20"/>
              <a:t> </a:t>
            </a:r>
            <a:r>
              <a:rPr dirty="0" sz="4000" spc="-5"/>
              <a:t>sports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7710" y="1912061"/>
            <a:ext cx="8502650" cy="446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61975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Despite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all 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benefits that can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gained, there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are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some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drawbacks to playing</a:t>
            </a:r>
            <a:r>
              <a:rPr dirty="0" sz="2800" spc="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sports.</a:t>
            </a:r>
            <a:endParaRPr sz="2800">
              <a:latin typeface="Carlito"/>
              <a:cs typeface="Carlito"/>
            </a:endParaRPr>
          </a:p>
          <a:p>
            <a:pPr marL="355600" marR="437515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competitive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nature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that drives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athletes,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especially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elite athletes, often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leaves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prone to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injury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overuse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overtraining,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ignoring  injury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play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pain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order to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help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their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team</a:t>
            </a:r>
            <a:endParaRPr sz="28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Coaches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facilitate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behavior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ignoring the issue  or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pushing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athlete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continue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she/he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8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hurt.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GENERAL </a:t>
            </a:r>
            <a:r>
              <a:rPr dirty="0" spc="-5"/>
              <a:t>BENEFITS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 spc="-15"/>
              <a:t>SPORTS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83994" y="1130016"/>
            <a:ext cx="6610984" cy="519557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strength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32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stamina.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Better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body</a:t>
            </a:r>
            <a:r>
              <a:rPr dirty="0" sz="32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shape.</a:t>
            </a:r>
            <a:endParaRPr sz="32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They encourages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us </a:t>
            </a: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give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best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every 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Increases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 concentration.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Boosts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confidence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build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leadership </a:t>
            </a:r>
            <a:r>
              <a:rPr dirty="0" sz="32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team</a:t>
            </a:r>
            <a:r>
              <a:rPr dirty="0" sz="3200" spc="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skills.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Makes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us</a:t>
            </a:r>
            <a:r>
              <a:rPr dirty="0" sz="32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40">
                <a:solidFill>
                  <a:srgbClr val="FFFFFF"/>
                </a:solidFill>
                <a:latin typeface="Carlito"/>
                <a:cs typeface="Carlito"/>
              </a:rPr>
              <a:t>happy.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Reduces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health</a:t>
            </a:r>
            <a:r>
              <a:rPr dirty="0" sz="3200" spc="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risks.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02332" y="554228"/>
            <a:ext cx="6289675" cy="2566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70">
                <a:solidFill>
                  <a:srgbClr val="EE710A"/>
                </a:solidFill>
                <a:latin typeface="Carlito"/>
                <a:cs typeface="Carlito"/>
              </a:rPr>
              <a:t>WHAT </a:t>
            </a:r>
            <a:r>
              <a:rPr dirty="0" sz="3600" spc="-5">
                <a:solidFill>
                  <a:srgbClr val="EE710A"/>
                </a:solidFill>
                <a:latin typeface="Carlito"/>
                <a:cs typeface="Carlito"/>
              </a:rPr>
              <a:t>DO WE( </a:t>
            </a:r>
            <a:r>
              <a:rPr dirty="0" sz="3600" spc="-10">
                <a:solidFill>
                  <a:srgbClr val="EE710A"/>
                </a:solidFill>
                <a:latin typeface="Carlito"/>
                <a:cs typeface="Carlito"/>
              </a:rPr>
              <a:t>STUDENTS)</a:t>
            </a:r>
            <a:r>
              <a:rPr dirty="0" sz="3600" spc="-15">
                <a:solidFill>
                  <a:srgbClr val="EE710A"/>
                </a:solidFill>
                <a:latin typeface="Carlito"/>
                <a:cs typeface="Carlito"/>
              </a:rPr>
              <a:t> </a:t>
            </a:r>
            <a:r>
              <a:rPr dirty="0" sz="3600" spc="-55">
                <a:solidFill>
                  <a:srgbClr val="EE710A"/>
                </a:solidFill>
                <a:latin typeface="Carlito"/>
                <a:cs typeface="Carlito"/>
              </a:rPr>
              <a:t>PLAY?</a:t>
            </a:r>
            <a:endParaRPr sz="36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271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3600" spc="-7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children usually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play cricket, 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football,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volleyball,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chess, 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basketball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3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more.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556" y="1024127"/>
            <a:ext cx="2039112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7710" y="1128140"/>
            <a:ext cx="14674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/>
              <a:t>TOPICS: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27710" y="1825713"/>
            <a:ext cx="5524500" cy="412369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dirty="0" sz="2800" spc="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SPORTS?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DIFFERENT KINDS OF</a:t>
            </a:r>
            <a:r>
              <a:rPr dirty="0" sz="2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GAMES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ORIGIN OF</a:t>
            </a:r>
            <a:r>
              <a:rPr dirty="0" sz="28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CLASSIFICATION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BENEFITS 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GENERAL BENEFITS OF</a:t>
            </a:r>
            <a:r>
              <a:rPr dirty="0" sz="2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DO WE (STUDENTS)</a:t>
            </a:r>
            <a:r>
              <a:rPr dirty="0" sz="2800" spc="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Carlito"/>
                <a:cs typeface="Carlito"/>
              </a:rPr>
              <a:t>PLAY?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6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DO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WE GAIN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dirty="0" sz="2800" spc="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SPORTS?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632204" y="370331"/>
            <a:ext cx="7368540" cy="1557655"/>
            <a:chOff x="1632204" y="370331"/>
            <a:chExt cx="7368540" cy="1557655"/>
          </a:xfrm>
        </p:grpSpPr>
        <p:sp>
          <p:nvSpPr>
            <p:cNvPr id="4" name="object 4"/>
            <p:cNvSpPr/>
            <p:nvPr/>
          </p:nvSpPr>
          <p:spPr>
            <a:xfrm>
              <a:off x="2010156" y="987551"/>
              <a:ext cx="6612635" cy="79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735836" y="370331"/>
              <a:ext cx="7264908" cy="10088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32204" y="918972"/>
              <a:ext cx="1970532" cy="10088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02332" y="473709"/>
            <a:ext cx="6906259" cy="5741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19710" indent="103505">
              <a:lnSpc>
                <a:spcPct val="100000"/>
              </a:lnSpc>
              <a:spcBef>
                <a:spcPts val="100"/>
              </a:spcBef>
            </a:pPr>
            <a:r>
              <a:rPr dirty="0" u="heavy" sz="3600" spc="-15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HOW </a:t>
            </a:r>
            <a:r>
              <a:rPr dirty="0" u="heavy" sz="3600" spc="-5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DO </a:t>
            </a:r>
            <a:r>
              <a:rPr dirty="0" u="heavy" sz="3600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WE BENEFIT </a:t>
            </a:r>
            <a:r>
              <a:rPr dirty="0" u="heavy" sz="3600" spc="-15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FROM</a:t>
            </a:r>
            <a:r>
              <a:rPr dirty="0" u="heavy" sz="3600" spc="-75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3600" spc="-15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THESE </a:t>
            </a:r>
            <a:r>
              <a:rPr dirty="0" sz="3600" spc="-15">
                <a:solidFill>
                  <a:srgbClr val="EE710A"/>
                </a:solidFill>
                <a:latin typeface="Carlito"/>
                <a:cs typeface="Carlito"/>
              </a:rPr>
              <a:t> </a:t>
            </a:r>
            <a:r>
              <a:rPr dirty="0" u="heavy" sz="3600" spc="-10">
                <a:solidFill>
                  <a:srgbClr val="EE710A"/>
                </a:solidFill>
                <a:uFill>
                  <a:solidFill>
                    <a:srgbClr val="EE710A"/>
                  </a:solidFill>
                </a:uFill>
                <a:latin typeface="Carlito"/>
                <a:cs typeface="Carlito"/>
              </a:rPr>
              <a:t>GAMES</a:t>
            </a:r>
            <a:endParaRPr sz="3600">
              <a:latin typeface="Carlito"/>
              <a:cs typeface="Carlito"/>
            </a:endParaRPr>
          </a:p>
          <a:p>
            <a:pPr marL="360680" marR="26670" indent="-342900">
              <a:lnSpc>
                <a:spcPct val="100000"/>
              </a:lnSpc>
              <a:spcBef>
                <a:spcPts val="2665"/>
              </a:spcBef>
              <a:buClr>
                <a:srgbClr val="FFFFFF"/>
              </a:buClr>
              <a:buFont typeface="Arial"/>
              <a:buChar char="•"/>
              <a:tabLst>
                <a:tab pos="464184" algn="l"/>
                <a:tab pos="464820" algn="l"/>
              </a:tabLst>
            </a:pPr>
            <a:r>
              <a:rPr dirty="0"/>
              <a:t>	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helps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academics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 also 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understanding</a:t>
            </a:r>
            <a:r>
              <a:rPr dirty="0" sz="3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levels.</a:t>
            </a:r>
            <a:endParaRPr sz="3600">
              <a:latin typeface="Carlito"/>
              <a:cs typeface="Carlito"/>
            </a:endParaRPr>
          </a:p>
          <a:p>
            <a:pPr marL="360680" indent="-34353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61315" algn="l"/>
              </a:tabLst>
            </a:pP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self</a:t>
            </a:r>
            <a:r>
              <a:rPr dirty="0" sz="3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esteem.</a:t>
            </a:r>
            <a:endParaRPr sz="3600">
              <a:latin typeface="Carlito"/>
              <a:cs typeface="Carlito"/>
            </a:endParaRPr>
          </a:p>
          <a:p>
            <a:pPr marL="360680" indent="-34353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61315" algn="l"/>
              </a:tabLst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Helps us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3600" spc="-35">
                <a:solidFill>
                  <a:srgbClr val="FFFFFF"/>
                </a:solidFill>
                <a:latin typeface="Carlito"/>
                <a:cs typeface="Carlito"/>
              </a:rPr>
              <a:t>keep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waistline</a:t>
            </a:r>
            <a:r>
              <a:rPr dirty="0" sz="36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trim.</a:t>
            </a:r>
            <a:endParaRPr sz="3600">
              <a:latin typeface="Carlito"/>
              <a:cs typeface="Carlito"/>
            </a:endParaRPr>
          </a:p>
          <a:p>
            <a:pPr marL="360680" indent="-343535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61315" algn="l"/>
              </a:tabLst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team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spirit.</a:t>
            </a:r>
            <a:endParaRPr sz="3600">
              <a:latin typeface="Carlito"/>
              <a:cs typeface="Carlito"/>
            </a:endParaRPr>
          </a:p>
          <a:p>
            <a:pPr marL="360680" marR="271145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61315" algn="l"/>
              </a:tabLst>
            </a:pPr>
            <a:r>
              <a:rPr dirty="0" sz="3600" spc="-55">
                <a:solidFill>
                  <a:srgbClr val="FFFFFF"/>
                </a:solidFill>
                <a:latin typeface="Carlito"/>
                <a:cs typeface="Carlito"/>
              </a:rPr>
              <a:t>Trust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dirty="0" sz="3600" spc="-25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play 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team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games.</a:t>
            </a:r>
            <a:endParaRPr sz="3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6523" y="1536191"/>
            <a:ext cx="1421891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059561"/>
            <a:ext cx="306197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5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39" y="2059050"/>
            <a:ext cx="8371205" cy="3926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helps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us a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lot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maintaining our  health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well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our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35">
                <a:solidFill>
                  <a:srgbClr val="FFFFFF"/>
                </a:solidFill>
                <a:latin typeface="Carlito"/>
                <a:cs typeface="Carlito"/>
              </a:rPr>
              <a:t>personality.</a:t>
            </a:r>
            <a:endParaRPr sz="4000">
              <a:latin typeface="Carlito"/>
              <a:cs typeface="Carlito"/>
            </a:endParaRPr>
          </a:p>
          <a:p>
            <a:pPr marL="355600" marR="120014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develop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aptitude </a:t>
            </a:r>
            <a:r>
              <a:rPr dirty="0" sz="4000" spc="-35">
                <a:solidFill>
                  <a:srgbClr val="FFFFFF"/>
                </a:solidFill>
                <a:latin typeface="Carlito"/>
                <a:cs typeface="Carlito"/>
              </a:rPr>
              <a:t>for 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facing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challenges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3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endParaRPr sz="4000">
              <a:latin typeface="Carlito"/>
              <a:cs typeface="Carlito"/>
            </a:endParaRPr>
          </a:p>
          <a:p>
            <a:pPr marL="355600" marR="68580" indent="-3429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must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play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dirty="0" sz="4000" spc="-30">
                <a:solidFill>
                  <a:srgbClr val="FFFFFF"/>
                </a:solidFill>
                <a:latin typeface="Carlito"/>
                <a:cs typeface="Carlito"/>
              </a:rPr>
              <a:t>day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matter 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game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play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but, </a:t>
            </a:r>
            <a:r>
              <a:rPr dirty="0" sz="4000" spc="-3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dirty="0" sz="4000" spc="-15">
                <a:solidFill>
                  <a:srgbClr val="FFFFFF"/>
                </a:solidFill>
                <a:latin typeface="Carlito"/>
                <a:cs typeface="Carlito"/>
              </a:rPr>
              <a:t>must</a:t>
            </a:r>
            <a:r>
              <a:rPr dirty="0" sz="4000" spc="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play</a:t>
            </a:r>
            <a:endParaRPr sz="4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2648" y="0"/>
            <a:ext cx="7969250" cy="6650990"/>
            <a:chOff x="612648" y="0"/>
            <a:chExt cx="7969250" cy="6650990"/>
          </a:xfrm>
        </p:grpSpPr>
        <p:sp>
          <p:nvSpPr>
            <p:cNvPr id="3" name="object 3"/>
            <p:cNvSpPr/>
            <p:nvPr/>
          </p:nvSpPr>
          <p:spPr>
            <a:xfrm>
              <a:off x="638784" y="0"/>
              <a:ext cx="7942961" cy="60069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91512" y="1562100"/>
              <a:ext cx="1773936" cy="489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31390" y="1601597"/>
              <a:ext cx="1694688" cy="4105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2648" y="2220467"/>
              <a:ext cx="1996439" cy="413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2564" y="2259964"/>
              <a:ext cx="1916518" cy="3335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83764" y="2241804"/>
              <a:ext cx="1306067" cy="3916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3642" y="2280792"/>
              <a:ext cx="1227328" cy="3126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6762" y="5868161"/>
              <a:ext cx="4953000" cy="769620"/>
            </a:xfrm>
            <a:custGeom>
              <a:avLst/>
              <a:gdLst/>
              <a:ahLst/>
              <a:cxnLst/>
              <a:rect l="l" t="t" r="r" b="b"/>
              <a:pathLst>
                <a:path w="4953000" h="769620">
                  <a:moveTo>
                    <a:pt x="4952999" y="0"/>
                  </a:moveTo>
                  <a:lnTo>
                    <a:pt x="0" y="0"/>
                  </a:lnTo>
                  <a:lnTo>
                    <a:pt x="0" y="769619"/>
                  </a:lnTo>
                  <a:lnTo>
                    <a:pt x="4952999" y="769619"/>
                  </a:lnTo>
                  <a:lnTo>
                    <a:pt x="4952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86762" y="5868161"/>
              <a:ext cx="4953000" cy="769620"/>
            </a:xfrm>
            <a:custGeom>
              <a:avLst/>
              <a:gdLst/>
              <a:ahLst/>
              <a:cxnLst/>
              <a:rect l="l" t="t" r="r" b="b"/>
              <a:pathLst>
                <a:path w="4953000" h="769620">
                  <a:moveTo>
                    <a:pt x="0" y="769619"/>
                  </a:moveTo>
                  <a:lnTo>
                    <a:pt x="4952999" y="769619"/>
                  </a:lnTo>
                  <a:lnTo>
                    <a:pt x="4952999" y="0"/>
                  </a:lnTo>
                  <a:lnTo>
                    <a:pt x="0" y="0"/>
                  </a:lnTo>
                  <a:lnTo>
                    <a:pt x="0" y="769619"/>
                  </a:lnTo>
                  <a:close/>
                </a:path>
              </a:pathLst>
            </a:custGeom>
            <a:ln w="25908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80131" y="6074664"/>
              <a:ext cx="4398264" cy="3688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7767" y="520699"/>
            <a:ext cx="37020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85">
                <a:solidFill>
                  <a:srgbClr val="FF9E1D"/>
                </a:solidFill>
              </a:rPr>
              <a:t>WHAT </a:t>
            </a:r>
            <a:r>
              <a:rPr dirty="0" sz="4000">
                <a:solidFill>
                  <a:srgbClr val="FF9E1D"/>
                </a:solidFill>
              </a:rPr>
              <a:t>IS</a:t>
            </a:r>
            <a:r>
              <a:rPr dirty="0" sz="4000" spc="15">
                <a:solidFill>
                  <a:srgbClr val="FF9E1D"/>
                </a:solidFill>
              </a:rPr>
              <a:t> </a:t>
            </a:r>
            <a:r>
              <a:rPr dirty="0" sz="4000" spc="-15">
                <a:solidFill>
                  <a:srgbClr val="FF9E1D"/>
                </a:solidFill>
              </a:rPr>
              <a:t>SPORTS?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907794" y="1610309"/>
            <a:ext cx="7046595" cy="3098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55600" marR="58419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 activity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involving physical exertion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skill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which an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individual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team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competes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with  another or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others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entertainment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called  sport.</a:t>
            </a:r>
            <a:endParaRPr sz="28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Examples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some of 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 that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we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usually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play: cricket, basketball, football,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chess  and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many</a:t>
            </a:r>
            <a:r>
              <a:rPr dirty="0" sz="2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others.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136142"/>
            <a:ext cx="59874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5"/>
              <a:t>DIFFERENT KINDS OF</a:t>
            </a:r>
            <a:r>
              <a:rPr dirty="0" sz="4000" spc="-40"/>
              <a:t> </a:t>
            </a:r>
            <a:r>
              <a:rPr dirty="0" sz="4000" spc="-10"/>
              <a:t>GAMES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36220" y="1670304"/>
            <a:ext cx="3609340" cy="899160"/>
            <a:chOff x="236220" y="1670304"/>
            <a:chExt cx="3609340" cy="899160"/>
          </a:xfrm>
        </p:grpSpPr>
        <p:sp>
          <p:nvSpPr>
            <p:cNvPr id="4" name="object 4"/>
            <p:cNvSpPr/>
            <p:nvPr/>
          </p:nvSpPr>
          <p:spPr>
            <a:xfrm>
              <a:off x="236220" y="1688592"/>
              <a:ext cx="644652" cy="842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9" y="1670304"/>
              <a:ext cx="3281172" cy="899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36220" y="4206240"/>
            <a:ext cx="3975100" cy="899160"/>
            <a:chOff x="236220" y="4206240"/>
            <a:chExt cx="3975100" cy="899160"/>
          </a:xfrm>
        </p:grpSpPr>
        <p:sp>
          <p:nvSpPr>
            <p:cNvPr id="7" name="object 7"/>
            <p:cNvSpPr/>
            <p:nvPr/>
          </p:nvSpPr>
          <p:spPr>
            <a:xfrm>
              <a:off x="236220" y="4224528"/>
              <a:ext cx="644652" cy="8427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3879" y="4206240"/>
              <a:ext cx="3646932" cy="899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55600" marR="8255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  <a:tab pos="2045970" algn="l"/>
              </a:tabLst>
            </a:pPr>
            <a:r>
              <a:rPr dirty="0" b="1">
                <a:solidFill>
                  <a:srgbClr val="EE710A"/>
                </a:solidFill>
                <a:latin typeface="Carlito"/>
                <a:cs typeface="Carlito"/>
              </a:rPr>
              <a:t>INDOOR </a:t>
            </a:r>
            <a:r>
              <a:rPr dirty="0" spc="-15" b="1">
                <a:solidFill>
                  <a:srgbClr val="EE710A"/>
                </a:solidFill>
                <a:latin typeface="Carlito"/>
                <a:cs typeface="Carlito"/>
              </a:rPr>
              <a:t>GAMES</a:t>
            </a:r>
            <a:r>
              <a:rPr dirty="0" spc="-15"/>
              <a:t>: </a:t>
            </a:r>
            <a:r>
              <a:rPr dirty="0" spc="-5"/>
              <a:t>The </a:t>
            </a:r>
            <a:r>
              <a:rPr dirty="0" spc="-10"/>
              <a:t>games </a:t>
            </a:r>
            <a:r>
              <a:rPr dirty="0"/>
              <a:t>which </a:t>
            </a:r>
            <a:r>
              <a:rPr dirty="0" spc="-15"/>
              <a:t>are </a:t>
            </a:r>
            <a:r>
              <a:rPr dirty="0" spc="-20"/>
              <a:t>played  </a:t>
            </a:r>
            <a:r>
              <a:rPr dirty="0" spc="-5"/>
              <a:t>inside </a:t>
            </a:r>
            <a:r>
              <a:rPr dirty="0"/>
              <a:t>a </a:t>
            </a:r>
            <a:r>
              <a:rPr dirty="0" spc="-15"/>
              <a:t>room are </a:t>
            </a:r>
            <a:r>
              <a:rPr dirty="0" spc="-5"/>
              <a:t>called </a:t>
            </a:r>
            <a:r>
              <a:rPr dirty="0"/>
              <a:t>indoor </a:t>
            </a:r>
            <a:r>
              <a:rPr dirty="0" spc="-10"/>
              <a:t>games.  Example:	</a:t>
            </a:r>
            <a:r>
              <a:rPr dirty="0" spc="-5"/>
              <a:t>Chess, </a:t>
            </a:r>
            <a:r>
              <a:rPr dirty="0" spc="-50"/>
              <a:t>snooker, </a:t>
            </a:r>
            <a:r>
              <a:rPr dirty="0" spc="-10"/>
              <a:t>table </a:t>
            </a:r>
            <a:r>
              <a:rPr dirty="0" spc="-5"/>
              <a:t>tennis,  </a:t>
            </a:r>
            <a:r>
              <a:rPr dirty="0" spc="-10"/>
              <a:t>badminton, </a:t>
            </a:r>
            <a:r>
              <a:rPr dirty="0"/>
              <a:t>bowling, </a:t>
            </a:r>
            <a:r>
              <a:rPr dirty="0" spc="-10"/>
              <a:t>carrom, </a:t>
            </a:r>
            <a:r>
              <a:rPr dirty="0" spc="-25"/>
              <a:t>snakes </a:t>
            </a:r>
            <a:r>
              <a:rPr dirty="0"/>
              <a:t>and  </a:t>
            </a:r>
            <a:r>
              <a:rPr dirty="0" spc="-10"/>
              <a:t>ladders</a:t>
            </a:r>
            <a:r>
              <a:rPr dirty="0" spc="5"/>
              <a:t> </a:t>
            </a:r>
            <a:r>
              <a:rPr dirty="0" spc="-15"/>
              <a:t>etc.</a:t>
            </a:r>
          </a:p>
          <a:p>
            <a:pPr marL="355600" marR="508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b="1">
                <a:solidFill>
                  <a:srgbClr val="EE710A"/>
                </a:solidFill>
                <a:latin typeface="Carlito"/>
                <a:cs typeface="Carlito"/>
              </a:rPr>
              <a:t>OUTDOOR </a:t>
            </a:r>
            <a:r>
              <a:rPr dirty="0" spc="-10" b="1">
                <a:solidFill>
                  <a:srgbClr val="EE710A"/>
                </a:solidFill>
                <a:latin typeface="Carlito"/>
                <a:cs typeface="Carlito"/>
              </a:rPr>
              <a:t>GAMES</a:t>
            </a:r>
            <a:r>
              <a:rPr dirty="0" spc="-10"/>
              <a:t>: </a:t>
            </a:r>
            <a:r>
              <a:rPr dirty="0" spc="-5"/>
              <a:t>The </a:t>
            </a:r>
            <a:r>
              <a:rPr dirty="0" spc="-15"/>
              <a:t>games </a:t>
            </a:r>
            <a:r>
              <a:rPr dirty="0"/>
              <a:t>which </a:t>
            </a:r>
            <a:r>
              <a:rPr dirty="0" spc="-15"/>
              <a:t>are  </a:t>
            </a:r>
            <a:r>
              <a:rPr dirty="0" spc="-20"/>
              <a:t>played </a:t>
            </a:r>
            <a:r>
              <a:rPr dirty="0" spc="-5"/>
              <a:t>outside such </a:t>
            </a:r>
            <a:r>
              <a:rPr dirty="0"/>
              <a:t>as in </a:t>
            </a:r>
            <a:r>
              <a:rPr dirty="0" spc="-10"/>
              <a:t>grounds are </a:t>
            </a:r>
            <a:r>
              <a:rPr dirty="0" spc="-5"/>
              <a:t>called </a:t>
            </a:r>
            <a:r>
              <a:rPr dirty="0"/>
              <a:t>as  </a:t>
            </a:r>
            <a:r>
              <a:rPr dirty="0" spc="-10"/>
              <a:t>outdoor games. Example: Kabaddi, kho-kho,  lawn </a:t>
            </a:r>
            <a:r>
              <a:rPr dirty="0" spc="-5"/>
              <a:t>tennis, </a:t>
            </a:r>
            <a:r>
              <a:rPr dirty="0" spc="-20"/>
              <a:t>cricket, </a:t>
            </a:r>
            <a:r>
              <a:rPr dirty="0" spc="-15"/>
              <a:t>basketball</a:t>
            </a:r>
            <a:r>
              <a:rPr dirty="0" spc="65"/>
              <a:t> </a:t>
            </a:r>
            <a:r>
              <a:rPr dirty="0" spc="-15"/>
              <a:t>etc.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710" y="1094612"/>
            <a:ext cx="57962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ORIGIN </a:t>
            </a:r>
            <a:r>
              <a:rPr dirty="0" sz="4000" spc="-5"/>
              <a:t>OF </a:t>
            </a:r>
            <a:r>
              <a:rPr dirty="0" sz="4000" spc="-20"/>
              <a:t>SPORTS </a:t>
            </a:r>
            <a:r>
              <a:rPr dirty="0" sz="4000" spc="-5"/>
              <a:t>IN</a:t>
            </a:r>
            <a:r>
              <a:rPr dirty="0" sz="4000" spc="30"/>
              <a:t> </a:t>
            </a:r>
            <a:r>
              <a:rPr dirty="0" sz="4000" spc="-5"/>
              <a:t>INDIA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8739" y="1752561"/>
            <a:ext cx="8703310" cy="455041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history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India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dates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back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35">
                <a:solidFill>
                  <a:srgbClr val="FFFFFF"/>
                </a:solidFill>
                <a:latin typeface="Carlito"/>
                <a:cs typeface="Carlito"/>
              </a:rPr>
              <a:t>Vedic</a:t>
            </a:r>
            <a:r>
              <a:rPr dirty="0" sz="2800" spc="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era.</a:t>
            </a:r>
            <a:endParaRPr sz="2800">
              <a:latin typeface="Carlito"/>
              <a:cs typeface="Carlito"/>
            </a:endParaRPr>
          </a:p>
          <a:p>
            <a:pPr marL="355600" marR="14224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mantra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the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Atharvaveda, says,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"Duty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 in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right  hand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the fruits 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victory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left."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terms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an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ideal, these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words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hold the same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sentiments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as the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traditional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Olympic Oath: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"For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Honour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my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Country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the Glory of</a:t>
            </a:r>
            <a:r>
              <a:rPr dirty="0" sz="28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Sport."</a:t>
            </a:r>
            <a:endParaRPr sz="28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Games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like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chess,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snakes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ladders, playing cards,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originated in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India, and it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from here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these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games 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were transmitted to foreign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countries,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were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further</a:t>
            </a:r>
            <a:r>
              <a:rPr dirty="0" sz="2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modernised.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8891" y="3009900"/>
            <a:ext cx="3771900" cy="1009015"/>
            <a:chOff x="278891" y="3009900"/>
            <a:chExt cx="3771900" cy="1009015"/>
          </a:xfrm>
        </p:grpSpPr>
        <p:sp>
          <p:nvSpPr>
            <p:cNvPr id="3" name="object 3"/>
            <p:cNvSpPr/>
            <p:nvPr/>
          </p:nvSpPr>
          <p:spPr>
            <a:xfrm>
              <a:off x="278891" y="3035807"/>
              <a:ext cx="920495" cy="9372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21791" y="3009900"/>
              <a:ext cx="3429000" cy="1008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527710" y="898270"/>
            <a:ext cx="6057265" cy="4984750"/>
          </a:xfrm>
          <a:prstGeom prst="rect">
            <a:avLst/>
          </a:prstGeom>
        </p:spPr>
        <p:txBody>
          <a:bodyPr wrap="square" lIns="0" tIns="2425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10"/>
              </a:spcBef>
            </a:pPr>
            <a:r>
              <a:rPr dirty="0" sz="3600" spc="-25">
                <a:solidFill>
                  <a:srgbClr val="EE710A"/>
                </a:solidFill>
                <a:latin typeface="Carlito"/>
                <a:cs typeface="Carlito"/>
              </a:rPr>
              <a:t>CLASSIFICATION </a:t>
            </a:r>
            <a:r>
              <a:rPr dirty="0" sz="3600" spc="-5">
                <a:solidFill>
                  <a:srgbClr val="EE710A"/>
                </a:solidFill>
                <a:latin typeface="Carlito"/>
                <a:cs typeface="Carlito"/>
              </a:rPr>
              <a:t>OF </a:t>
            </a:r>
            <a:r>
              <a:rPr dirty="0" sz="3600" spc="-15">
                <a:solidFill>
                  <a:srgbClr val="EE710A"/>
                </a:solidFill>
                <a:latin typeface="Carlito"/>
                <a:cs typeface="Carlito"/>
              </a:rPr>
              <a:t>SPORTS</a:t>
            </a:r>
            <a:endParaRPr sz="3600">
              <a:latin typeface="Carlito"/>
              <a:cs typeface="Carlito"/>
            </a:endParaRPr>
          </a:p>
          <a:p>
            <a:pPr marL="355600" marR="118110" indent="-33655">
              <a:lnSpc>
                <a:spcPct val="100000"/>
              </a:lnSpc>
              <a:spcBef>
                <a:spcPts val="1810"/>
              </a:spcBef>
            </a:pP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classified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r>
              <a:rPr dirty="0" sz="3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basis of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 :</a:t>
            </a:r>
            <a:endParaRPr sz="36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86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dirty="0" sz="3600" spc="-10" b="1">
                <a:solidFill>
                  <a:srgbClr val="EE710A"/>
                </a:solidFill>
                <a:latin typeface="Carlito"/>
                <a:cs typeface="Carlito"/>
              </a:rPr>
              <a:t>Physical </a:t>
            </a:r>
            <a:r>
              <a:rPr dirty="0" sz="3600" spc="-5" b="1">
                <a:solidFill>
                  <a:srgbClr val="EE710A"/>
                </a:solidFill>
                <a:latin typeface="Carlito"/>
                <a:cs typeface="Carlito"/>
              </a:rPr>
              <a:t>Sports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athletic 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activity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requiring skill or  </a:t>
            </a:r>
            <a:r>
              <a:rPr dirty="0" sz="3600" spc="-15" b="1">
                <a:solidFill>
                  <a:srgbClr val="FFFFFF"/>
                </a:solidFill>
                <a:latin typeface="Carlito"/>
                <a:cs typeface="Carlito"/>
              </a:rPr>
              <a:t>physical </a:t>
            </a:r>
            <a:r>
              <a:rPr dirty="0" sz="3600" spc="-25">
                <a:solidFill>
                  <a:srgbClr val="FFFFFF"/>
                </a:solidFill>
                <a:latin typeface="Carlito"/>
                <a:cs typeface="Carlito"/>
              </a:rPr>
              <a:t>powers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often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360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competitive </a:t>
            </a:r>
            <a:r>
              <a:rPr dirty="0" sz="3600" spc="-15">
                <a:solidFill>
                  <a:srgbClr val="FFFFFF"/>
                </a:solidFill>
                <a:latin typeface="Carlito"/>
                <a:cs typeface="Carlito"/>
              </a:rPr>
              <a:t>nature are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called  </a:t>
            </a:r>
            <a:r>
              <a:rPr dirty="0" sz="3600" spc="-20">
                <a:solidFill>
                  <a:srgbClr val="FFFFFF"/>
                </a:solidFill>
                <a:latin typeface="Carlito"/>
                <a:cs typeface="Carlito"/>
              </a:rPr>
              <a:t>physical</a:t>
            </a:r>
            <a:r>
              <a:rPr dirty="0" sz="3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Carlito"/>
                <a:cs typeface="Carlito"/>
              </a:rPr>
              <a:t>sports.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99" y="1056132"/>
            <a:ext cx="8517890" cy="5059045"/>
            <a:chOff x="152399" y="1056132"/>
            <a:chExt cx="8517890" cy="5059045"/>
          </a:xfrm>
        </p:grpSpPr>
        <p:sp>
          <p:nvSpPr>
            <p:cNvPr id="3" name="object 3"/>
            <p:cNvSpPr/>
            <p:nvPr/>
          </p:nvSpPr>
          <p:spPr>
            <a:xfrm>
              <a:off x="152399" y="1523949"/>
              <a:ext cx="5056784" cy="36124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43399" y="3200400"/>
              <a:ext cx="4326508" cy="29146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1312" y="1056132"/>
              <a:ext cx="3197352" cy="12070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6384" y="1101471"/>
              <a:ext cx="3106480" cy="1115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225796" y="2622804"/>
              <a:ext cx="2699004" cy="862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70880" y="2668270"/>
              <a:ext cx="2607691" cy="7713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303" y="855383"/>
            <a:ext cx="7752715" cy="5692140"/>
            <a:chOff x="446303" y="855383"/>
            <a:chExt cx="7752715" cy="5692140"/>
          </a:xfrm>
        </p:grpSpPr>
        <p:sp>
          <p:nvSpPr>
            <p:cNvPr id="3" name="object 3"/>
            <p:cNvSpPr/>
            <p:nvPr/>
          </p:nvSpPr>
          <p:spPr>
            <a:xfrm>
              <a:off x="446303" y="855383"/>
              <a:ext cx="5292699" cy="40606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194050" y="1072260"/>
              <a:ext cx="1661922" cy="6123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38663" y="3276599"/>
              <a:ext cx="4159948" cy="3270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43727" y="2686811"/>
              <a:ext cx="2275331" cy="6141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88940" y="2732849"/>
              <a:ext cx="2184527" cy="5224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1022985"/>
            <a:ext cx="7884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0"/>
              <a:t>How </a:t>
            </a:r>
            <a:r>
              <a:rPr dirty="0" sz="4000" spc="-25"/>
              <a:t>physical </a:t>
            </a:r>
            <a:r>
              <a:rPr dirty="0" sz="4000" spc="-10"/>
              <a:t>sports </a:t>
            </a:r>
            <a:r>
              <a:rPr dirty="0" sz="4000" spc="-30"/>
              <a:t>affect </a:t>
            </a:r>
            <a:r>
              <a:rPr dirty="0" sz="4000" spc="-10"/>
              <a:t>our</a:t>
            </a:r>
            <a:r>
              <a:rPr dirty="0" sz="4000" spc="45"/>
              <a:t> </a:t>
            </a:r>
            <a:r>
              <a:rPr dirty="0" sz="4000" spc="-10"/>
              <a:t>health?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83540" y="1600161"/>
            <a:ext cx="8317230" cy="497713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physical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benefits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playing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sports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2800" spc="11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numerous</a:t>
            </a:r>
            <a:endParaRPr sz="28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75"/>
              </a:spcBef>
              <a:buClr>
                <a:srgbClr val="FFFFFF"/>
              </a:buClr>
              <a:buFont typeface="Arial"/>
              <a:buChar char="•"/>
              <a:tabLst>
                <a:tab pos="436245" algn="l"/>
                <a:tab pos="436880" algn="l"/>
              </a:tabLst>
            </a:pPr>
            <a:r>
              <a:rPr dirty="0"/>
              <a:t>	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Exercise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general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controls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weight by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burning calories,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improves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functioning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the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cardiovascular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system,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placing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lower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strain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heart,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increases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athlete's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energy level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improving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quality of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sleep.</a:t>
            </a:r>
            <a:endParaRPr sz="2800">
              <a:latin typeface="Carlito"/>
              <a:cs typeface="Carlito"/>
            </a:endParaRPr>
          </a:p>
          <a:p>
            <a:pPr marL="355600" marR="2286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It also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longer-term benefits, such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as the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reduced risk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diseases </a:t>
            </a:r>
            <a:r>
              <a:rPr dirty="0" sz="2800" spc="-30">
                <a:solidFill>
                  <a:srgbClr val="FFFFFF"/>
                </a:solidFill>
                <a:latin typeface="Carlito"/>
                <a:cs typeface="Carlito"/>
              </a:rPr>
              <a:t>like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cardiovascular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disease and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diabetes, reduces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level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body </a:t>
            </a:r>
            <a:r>
              <a:rPr dirty="0" sz="2800" spc="-25">
                <a:solidFill>
                  <a:srgbClr val="FFFFFF"/>
                </a:solidFill>
                <a:latin typeface="Carlito"/>
                <a:cs typeface="Carlito"/>
              </a:rPr>
              <a:t>fat,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improves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cholesterol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makeup 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athlete's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bloodstream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makes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bones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and muscles</a:t>
            </a:r>
            <a:r>
              <a:rPr dirty="0" sz="2800" spc="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Carlito"/>
                <a:cs typeface="Carlito"/>
              </a:rPr>
              <a:t>stronger.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53200" y="6248400"/>
            <a:ext cx="406907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2020-02-29T17:26:46Z</dcterms:created>
  <dcterms:modified xsi:type="dcterms:W3CDTF">2020-02-29T17:26:46Z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2015-12-13T00:00:00Z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2020-02-29T00:00:00Z</vt:filetime>
  </property>
</Properties>
</file>